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 b="def" i="def"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4" name="Shape 1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&amp; Subtitl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0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3 Up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Image"/>
          <p:cNvSpPr/>
          <p:nvPr>
            <p:ph type="pic" sz="half" idx="13"/>
          </p:nvPr>
        </p:nvSpPr>
        <p:spPr>
          <a:xfrm>
            <a:off x="5463161" y="-90805"/>
            <a:ext cx="8585201" cy="50438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2" name="Image"/>
          <p:cNvSpPr/>
          <p:nvPr>
            <p:ph type="pic" sz="half" idx="14"/>
          </p:nvPr>
        </p:nvSpPr>
        <p:spPr>
          <a:xfrm>
            <a:off x="5918717" y="4660900"/>
            <a:ext cx="7669766" cy="5219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3" name="Image"/>
          <p:cNvSpPr/>
          <p:nvPr>
            <p:ph type="pic" idx="15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allout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cap="all" sz="28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pPr>
          </a:p>
        </p:txBody>
      </p:sp>
      <p:sp>
        <p:nvSpPr>
          <p:cNvPr id="122" name="Type a quote here."/>
          <p:cNvSpPr txBox="1"/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23" name="Johnny Appleseed"/>
          <p:cNvSpPr txBox="1"/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24" name="Text"/>
          <p:cNvSpPr txBox="1"/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 Alt"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ype a quote here."/>
          <p:cNvSpPr txBox="1"/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z="9400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pPr/>
            <a:r>
              <a:t>Type a quote here.</a:t>
            </a:r>
          </a:p>
        </p:txBody>
      </p:sp>
      <p:sp>
        <p:nvSpPr>
          <p:cNvPr id="133" name="Image"/>
          <p:cNvSpPr/>
          <p:nvPr>
            <p:ph type="pic" idx="14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4" name="Johnny Appleseed"/>
          <p:cNvSpPr txBox="1"/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 Bold"/>
              </a:defRPr>
            </a:lvl1pPr>
          </a:lstStyle>
          <a:p>
            <a:pPr/>
            <a:r>
              <a:t>Johnny Appleseed</a:t>
            </a:r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Image"/>
          <p:cNvSpPr/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Horizont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Image"/>
          <p:cNvSpPr/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3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&amp; Subtitle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Line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4" name="Title Text"/>
          <p:cNvSpPr txBox="1"/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35" name="Body Level One…"/>
          <p:cNvSpPr txBox="1"/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- Center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Text"/>
          <p:cNvSpPr txBox="1"/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44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hoto - Vertical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Line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2" name="Image"/>
          <p:cNvSpPr/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53" name="Title Text"/>
          <p:cNvSpPr txBox="1"/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pPr/>
            <a:r>
              <a:t>Title Text</a:t>
            </a:r>
          </a:p>
        </p:txBody>
      </p:sp>
      <p:sp>
        <p:nvSpPr>
          <p:cNvPr id="54" name="Body Level One…"/>
          <p:cNvSpPr txBox="1"/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cap="all" sz="5400">
                <a:solidFill>
                  <a:srgbClr val="A6AAA9"/>
                </a:solidFill>
                <a:latin typeface="DIN Alternate Bold"/>
                <a:ea typeface="DIN Alternate Bold"/>
                <a:cs typeface="DIN Alternate Bold"/>
                <a:sym typeface="DIN Alternate Bold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Slide Number"/>
          <p:cNvSpPr txBox="1"/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6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7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8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bg>
      <p:bgPr>
        <a:solidFill>
          <a:srgbClr val="22222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"/>
          <p:cNvSpPr txBox="1"/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cap="all" spc="120" sz="24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92" name="Image"/>
          <p:cNvSpPr/>
          <p:nvPr>
            <p:ph type="pic" idx="14"/>
          </p:nvPr>
        </p:nvSpPr>
        <p:spPr>
          <a:xfrm>
            <a:off x="6665377" y="1219200"/>
            <a:ext cx="7445457" cy="8216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Title Text"/>
          <p:cNvSpPr txBox="1"/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Body Level One…"/>
          <p:cNvSpPr txBox="1"/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 Bold"/>
                <a:ea typeface="DIN Alternate Bold"/>
                <a:cs typeface="DIN Alternate Bold"/>
                <a:sym typeface="DIN Alternate Bold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1pPr>
      <a:lvl2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2pPr>
      <a:lvl3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3pPr>
      <a:lvl4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4pPr>
      <a:lvl5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5pPr>
      <a:lvl6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6pPr>
      <a:lvl7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7pPr>
      <a:lvl8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8pPr>
      <a:lvl9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6000" u="none">
          <a:solidFill>
            <a:schemeClr val="accent1"/>
          </a:solidFill>
          <a:uFillTx/>
          <a:latin typeface="+mn-lt"/>
          <a:ea typeface="+mn-ea"/>
          <a:cs typeface="+mn-cs"/>
          <a:sym typeface="DIN Condensed Bol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 Regular"/>
        <a:buChar char="‣"/>
        <a:tabLst/>
        <a:defRPr b="0" baseline="0" cap="none" i="0" spc="0" strike="noStrike" sz="3400" u="none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DIN Alternate Bold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ommunication and the Teen Brain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 defTabSz="350520">
              <a:defRPr sz="10200"/>
            </a:lvl1pPr>
          </a:lstStyle>
          <a:p>
            <a:pPr/>
            <a:r>
              <a:t>Communication and the Teen Brain</a:t>
            </a:r>
          </a:p>
        </p:txBody>
      </p:sp>
      <p:sp>
        <p:nvSpPr>
          <p:cNvPr id="167" name="Garron Griffitts, LCSW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Garron Griffitts, LCSW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Communication and the Teen Brain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Communication and the Teen Brain</a:t>
            </a:r>
          </a:p>
        </p:txBody>
      </p:sp>
      <p:sp>
        <p:nvSpPr>
          <p:cNvPr id="211" name="What parents can 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What parents can do</a:t>
            </a:r>
          </a:p>
        </p:txBody>
      </p:sp>
      <p:sp>
        <p:nvSpPr>
          <p:cNvPr id="212" name="Keep Calm - Model effective communication skill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Keep Calm - Model effective communication skills</a:t>
            </a:r>
          </a:p>
          <a:p>
            <a:pPr/>
            <a:r>
              <a:t>Clearly state your feelings</a:t>
            </a:r>
          </a:p>
          <a:p>
            <a:pPr/>
            <a:r>
              <a:t>Educate teen on their own brain (Not during an argument)</a:t>
            </a:r>
          </a:p>
          <a:p>
            <a:pPr/>
            <a:r>
              <a:t>When you slip, apologize</a:t>
            </a:r>
          </a:p>
          <a:p>
            <a:pPr/>
            <a:r>
              <a:t>Listen, Listen, Listen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12" grpId="2"/>
      <p:bldP build="whole" bldLvl="1" animBg="1" rev="0" advAuto="0" spid="2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ommunication and the Teen Brain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Communication and the Teen Brain</a:t>
            </a:r>
          </a:p>
        </p:txBody>
      </p:sp>
      <p:sp>
        <p:nvSpPr>
          <p:cNvPr id="215" name="What parents can d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What parents can do</a:t>
            </a:r>
          </a:p>
        </p:txBody>
      </p:sp>
      <p:sp>
        <p:nvSpPr>
          <p:cNvPr id="216" name="Let them know you understand where they are coming from - Never say you understand what they are going through - YOU PROBABLY DON’T!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Let them know you understand where they are coming from - Never say you understand what they are going through - YOU PROBABLY DON’T! </a:t>
            </a:r>
          </a:p>
          <a:p>
            <a:pPr/>
            <a:r>
              <a:t>Validate their thoughts and emotions</a:t>
            </a:r>
          </a:p>
          <a:p>
            <a:pPr/>
            <a:r>
              <a:t>Expect and tolerate a little attitude</a:t>
            </a:r>
          </a:p>
          <a:p>
            <a:pPr/>
            <a:r>
              <a:t>Walk away or let them walk away if necessary</a:t>
            </a:r>
          </a:p>
          <a:p>
            <a:pPr/>
            <a:r>
              <a:t>Assure them that you love them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5" grpId="1"/>
      <p:bldP build="p" bldLvl="5" animBg="1" rev="0" advAuto="0" spid="21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ommunication and the Teen Brain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Communication and the Teen Brain</a:t>
            </a:r>
          </a:p>
        </p:txBody>
      </p:sp>
      <p:sp>
        <p:nvSpPr>
          <p:cNvPr id="170" name="A great resource for all parents of Teens!"/>
          <p:cNvSpPr txBox="1"/>
          <p:nvPr>
            <p:ph type="title"/>
          </p:nvPr>
        </p:nvSpPr>
        <p:spPr>
          <a:xfrm>
            <a:off x="406400" y="1536700"/>
            <a:ext cx="10022880" cy="675923"/>
          </a:xfrm>
          <a:prstGeom prst="rect">
            <a:avLst/>
          </a:prstGeom>
        </p:spPr>
        <p:txBody>
          <a:bodyPr/>
          <a:lstStyle>
            <a:lvl1pPr defTabSz="426466">
              <a:spcBef>
                <a:spcPts val="2000"/>
              </a:spcBef>
              <a:defRPr sz="4380"/>
            </a:lvl1pPr>
          </a:lstStyle>
          <a:p>
            <a:pPr/>
            <a:r>
              <a:t>A great resource for all parents of Teens! </a:t>
            </a:r>
          </a:p>
        </p:txBody>
      </p:sp>
      <p:pic>
        <p:nvPicPr>
          <p:cNvPr id="171" name="Unknown.jpeg" descr="Unknown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00694" y="2882900"/>
            <a:ext cx="3403412" cy="51668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ommunication and the Teen Brain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Communication and the Teen Brain</a:t>
            </a:r>
          </a:p>
        </p:txBody>
      </p:sp>
      <p:sp>
        <p:nvSpPr>
          <p:cNvPr id="174" name="Parent Survival Kit"/>
          <p:cNvSpPr txBox="1"/>
          <p:nvPr>
            <p:ph type="title"/>
          </p:nvPr>
        </p:nvSpPr>
        <p:spPr>
          <a:xfrm>
            <a:off x="406400" y="134620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Parent Survival Kit</a:t>
            </a:r>
          </a:p>
        </p:txBody>
      </p:sp>
      <p:sp>
        <p:nvSpPr>
          <p:cNvPr id="175" name="I am a good listener.…"/>
          <p:cNvSpPr txBox="1"/>
          <p:nvPr>
            <p:ph type="body" idx="1"/>
          </p:nvPr>
        </p:nvSpPr>
        <p:spPr>
          <a:xfrm>
            <a:off x="609600" y="2410177"/>
            <a:ext cx="12192000" cy="6108701"/>
          </a:xfrm>
          <a:prstGeom prst="rect">
            <a:avLst/>
          </a:prstGeom>
        </p:spPr>
        <p:txBody>
          <a:bodyPr/>
          <a:lstStyle/>
          <a:p>
            <a:pPr/>
            <a:r>
              <a:t>I am a good listener. </a:t>
            </a:r>
          </a:p>
          <a:p>
            <a:pPr/>
            <a:r>
              <a:t>I can tolerate some adolescent “attitude.”</a:t>
            </a:r>
          </a:p>
          <a:p>
            <a:pPr/>
            <a:r>
              <a:t>I am able to avoid power struggles with my teenager. </a:t>
            </a:r>
          </a:p>
          <a:p>
            <a:pPr/>
            <a:r>
              <a:t>I am able to remain calm even when my teen doesn’t. </a:t>
            </a:r>
          </a:p>
          <a:p>
            <a:pPr/>
            <a:r>
              <a:t>I understand the brain’s role in teen communication.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8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Class="entr" nodeType="withEffect" presetSubtype="8" presetID="2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  <p:bldP build="p" bldLvl="5" animBg="1" rev="0" advAuto="0" spid="175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ommunication and the Teen Brain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Communication and the Teen Brain</a:t>
            </a:r>
          </a:p>
        </p:txBody>
      </p:sp>
      <p:sp>
        <p:nvSpPr>
          <p:cNvPr id="178" name="Parent Survival K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Parent Survival Kit</a:t>
            </a:r>
          </a:p>
        </p:txBody>
      </p:sp>
      <p:sp>
        <p:nvSpPr>
          <p:cNvPr id="179" name="I can avoid generalizations when talking to my teen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5609" indent="-435609" defTabSz="572516">
              <a:spcBef>
                <a:spcPts val="2700"/>
              </a:spcBef>
              <a:defRPr sz="3332"/>
            </a:pPr>
            <a:r>
              <a:t>I can avoid generalizations when talking to my teen. </a:t>
            </a:r>
          </a:p>
          <a:p>
            <a:pPr marL="435609" indent="-435609" defTabSz="572516">
              <a:spcBef>
                <a:spcPts val="2700"/>
              </a:spcBef>
              <a:defRPr sz="3332"/>
            </a:pPr>
            <a:r>
              <a:t>When communication becomes tense I can stay focused on one issue at a time. </a:t>
            </a:r>
          </a:p>
          <a:p>
            <a:pPr marL="435609" indent="-435609" defTabSz="572516">
              <a:spcBef>
                <a:spcPts val="2700"/>
              </a:spcBef>
              <a:defRPr sz="3332"/>
            </a:pPr>
            <a:r>
              <a:t>I never engage in name-calling or put-downs when talking to my teenager. </a:t>
            </a:r>
          </a:p>
          <a:p>
            <a:pPr marL="435609" indent="-435609" defTabSz="572516">
              <a:spcBef>
                <a:spcPts val="2700"/>
              </a:spcBef>
              <a:defRPr sz="3332"/>
            </a:pPr>
            <a:r>
              <a:t>I never swear or use foul language toward my teen or other people. </a:t>
            </a:r>
          </a:p>
          <a:p>
            <a:pPr marL="435609" indent="-435609" defTabSz="572516">
              <a:spcBef>
                <a:spcPts val="2700"/>
              </a:spcBef>
              <a:defRPr sz="3332"/>
            </a:pPr>
            <a:r>
              <a:t>I do not accept foul or abusive language from my teen.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3 Major challenges Teens have with communication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 Major challenges Teens have with communication</a:t>
            </a:r>
          </a:p>
        </p:txBody>
      </p:sp>
      <p:sp>
        <p:nvSpPr>
          <p:cNvPr id="182" name="Limbic System in full forc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Limbic System in full force</a:t>
            </a:r>
          </a:p>
        </p:txBody>
      </p:sp>
      <p:sp>
        <p:nvSpPr>
          <p:cNvPr id="183" name="The amygdala reacts first and asks questions later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</a:p>
          <a:p>
            <a:pPr/>
            <a:r>
              <a:t>The amygdala reacts first and asks questions later</a:t>
            </a:r>
          </a:p>
        </p:txBody>
      </p:sp>
      <p:pic>
        <p:nvPicPr>
          <p:cNvPr id="184" name="Shape 95" descr="Shape 9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12225" y="2749100"/>
            <a:ext cx="4285951" cy="23929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images.jpeg" descr="images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73181" y="5952430"/>
            <a:ext cx="4364039" cy="310076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500">
        <p:cover dir="l"/>
      </p:transition>
    </mc:Choice>
    <mc:Fallback>
      <p:transition spd="slow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3 Major challenges Teens have with communication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 Major challenges Teens have with communication</a:t>
            </a:r>
          </a:p>
        </p:txBody>
      </p:sp>
      <p:sp>
        <p:nvSpPr>
          <p:cNvPr id="188" name="Misread emo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Misread emotions</a:t>
            </a:r>
          </a:p>
        </p:txBody>
      </p:sp>
      <p:sp>
        <p:nvSpPr>
          <p:cNvPr id="189" name="Teens use the amygdala of the brain to read emotions -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Teens use the amygdala of the brain to read emotions - </a:t>
            </a:r>
          </a:p>
          <a:p>
            <a:pPr/>
            <a:r>
              <a:t>This is where fear and anger originate</a:t>
            </a:r>
          </a:p>
          <a:p>
            <a:pPr/>
          </a:p>
          <a:p>
            <a:pPr/>
            <a:r>
              <a:t>While adults use the PFC </a:t>
            </a:r>
          </a:p>
          <a:p>
            <a:pPr/>
            <a:r>
              <a:t>This is the rational part of the brain</a:t>
            </a:r>
          </a:p>
        </p:txBody>
      </p:sp>
      <p:pic>
        <p:nvPicPr>
          <p:cNvPr id="190" name="images.jpeg" descr="image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8861" y="2124025"/>
            <a:ext cx="5562037" cy="2910800"/>
          </a:xfrm>
          <a:prstGeom prst="rect">
            <a:avLst/>
          </a:prstGeom>
          <a:ln w="12700">
            <a:miter lim="400000"/>
          </a:ln>
        </p:spPr>
      </p:pic>
      <p:sp>
        <p:nvSpPr>
          <p:cNvPr id="191" name="Anger"/>
          <p:cNvSpPr txBox="1"/>
          <p:nvPr/>
        </p:nvSpPr>
        <p:spPr>
          <a:xfrm>
            <a:off x="8581897" y="6152726"/>
            <a:ext cx="1878318" cy="80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/>
            </a:lvl1pPr>
          </a:lstStyle>
          <a:p>
            <a:pPr/>
            <a:r>
              <a:t>Anger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3 Major challenges Teens have with communication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 Major challenges Teens have with communication</a:t>
            </a:r>
          </a:p>
        </p:txBody>
      </p:sp>
      <p:sp>
        <p:nvSpPr>
          <p:cNvPr id="194" name="Brakes are on back order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Brakes are on back order</a:t>
            </a:r>
          </a:p>
        </p:txBody>
      </p:sp>
      <p:sp>
        <p:nvSpPr>
          <p:cNvPr id="195" name="The Prefrontal Cortex is not opener business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/>
            <a:r>
              <a:t>The Prefrontal Cortex is not opener business</a:t>
            </a:r>
          </a:p>
        </p:txBody>
      </p:sp>
      <p:pic>
        <p:nvPicPr>
          <p:cNvPr id="196" name="image4.png" descr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33050" y="4978356"/>
            <a:ext cx="6697632" cy="405151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Misinterpretation"/>
          <p:cNvSpPr txBox="1"/>
          <p:nvPr/>
        </p:nvSpPr>
        <p:spPr>
          <a:xfrm>
            <a:off x="4806823" y="4546600"/>
            <a:ext cx="3719023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/>
            <a:r>
              <a:t>Misinterpretation </a:t>
            </a:r>
          </a:p>
        </p:txBody>
      </p:sp>
      <p:sp>
        <p:nvSpPr>
          <p:cNvPr id="199" name="+"/>
          <p:cNvSpPr txBox="1"/>
          <p:nvPr/>
        </p:nvSpPr>
        <p:spPr>
          <a:xfrm>
            <a:off x="4111497" y="4546600"/>
            <a:ext cx="384964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/>
            <a:r>
              <a:t>+</a:t>
            </a:r>
          </a:p>
        </p:txBody>
      </p:sp>
      <p:sp>
        <p:nvSpPr>
          <p:cNvPr id="200" name="Gut Response"/>
          <p:cNvSpPr txBox="1"/>
          <p:nvPr/>
        </p:nvSpPr>
        <p:spPr>
          <a:xfrm>
            <a:off x="989418" y="4546600"/>
            <a:ext cx="2811717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/>
            <a:r>
              <a:t>Gut Response</a:t>
            </a:r>
          </a:p>
        </p:txBody>
      </p:sp>
      <p:sp>
        <p:nvSpPr>
          <p:cNvPr id="201" name="+"/>
          <p:cNvSpPr txBox="1"/>
          <p:nvPr/>
        </p:nvSpPr>
        <p:spPr>
          <a:xfrm>
            <a:off x="8261749" y="4546600"/>
            <a:ext cx="384964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/>
            <a:r>
              <a:t>+</a:t>
            </a:r>
          </a:p>
        </p:txBody>
      </p:sp>
      <p:sp>
        <p:nvSpPr>
          <p:cNvPr id="202" name="Lousy Brakes"/>
          <p:cNvSpPr txBox="1"/>
          <p:nvPr/>
        </p:nvSpPr>
        <p:spPr>
          <a:xfrm>
            <a:off x="9201022" y="4546600"/>
            <a:ext cx="281171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/>
            <a:r>
              <a:t>Lousy Brakes</a:t>
            </a:r>
          </a:p>
        </p:txBody>
      </p:sp>
      <p:sp>
        <p:nvSpPr>
          <p:cNvPr id="203" name="Poor Communication"/>
          <p:cNvSpPr txBox="1"/>
          <p:nvPr/>
        </p:nvSpPr>
        <p:spPr>
          <a:xfrm>
            <a:off x="4427971" y="6210300"/>
            <a:ext cx="4148858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/>
            <a:r>
              <a:t>Poor Communication</a:t>
            </a:r>
          </a:p>
        </p:txBody>
      </p:sp>
      <p:sp>
        <p:nvSpPr>
          <p:cNvPr id="204" name="="/>
          <p:cNvSpPr txBox="1"/>
          <p:nvPr/>
        </p:nvSpPr>
        <p:spPr>
          <a:xfrm>
            <a:off x="3412997" y="6210300"/>
            <a:ext cx="384964" cy="66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/>
            </a:lvl1pPr>
          </a:lstStyle>
          <a:p>
            <a:pPr/>
            <a:r>
              <a:t>=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6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Class="entr" nodeType="clickEffect" presetSubtype="0" presetID="1" grpId="7" fill="hold">
                                  <p:stCondLst>
                                    <p:cond delay="0"/>
                                  </p:stCondLst>
                                  <p:iterate type="lt" backwards="0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4"/>
      <p:bldP build="whole" bldLvl="1" animBg="1" rev="0" advAuto="0" spid="200" grpId="3"/>
      <p:bldP build="whole" bldLvl="1" animBg="1" rev="0" advAuto="0" spid="204" grpId="6"/>
      <p:bldP build="whole" bldLvl="1" animBg="1" rev="0" advAuto="0" spid="199" grpId="2"/>
      <p:bldP build="whole" bldLvl="1" animBg="1" rev="0" advAuto="0" spid="203" grpId="7"/>
      <p:bldP build="whole" bldLvl="1" animBg="1" rev="0" advAuto="0" spid="198" grpId="1"/>
      <p:bldP build="whole" bldLvl="1" animBg="1" rev="0" advAuto="0" spid="202" grpId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ommunication and the Teen Brain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Communication and the Teen Brain</a:t>
            </a:r>
          </a:p>
        </p:txBody>
      </p:sp>
      <p:sp>
        <p:nvSpPr>
          <p:cNvPr id="207" name="STRONG DON’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pPr/>
            <a:r>
              <a:t>STRONG DON’TS</a:t>
            </a:r>
          </a:p>
        </p:txBody>
      </p:sp>
      <p:sp>
        <p:nvSpPr>
          <p:cNvPr id="208" name="Don’t swear or use abusive languag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Don’t swear or use abusive language</a:t>
            </a:r>
          </a:p>
          <a:p>
            <a:pPr/>
            <a:r>
              <a:t>Don’t accept swearing or abusive language from them</a:t>
            </a:r>
          </a:p>
          <a:p>
            <a:pPr/>
            <a:r>
              <a:t>Don’t get caught up in a yelling match</a:t>
            </a:r>
          </a:p>
          <a:p>
            <a:pPr/>
            <a:r>
              <a:t>Don’t name call, criticize or put down</a:t>
            </a:r>
          </a:p>
          <a:p>
            <a:pPr/>
            <a:r>
              <a:t>Don’t leave conflict unresolved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2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2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2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7" grpId="1"/>
      <p:bldP build="p" bldLvl="5" animBg="1" rev="0" advAuto="0" spid="208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 Bold"/>
        <a:ea typeface="DIN Condensed Bold"/>
        <a:cs typeface="DIN Condensed Bold"/>
      </a:majorFont>
      <a:minorFont>
        <a:latin typeface="DIN Condensed Bold"/>
        <a:ea typeface="DIN Condensed Bold"/>
        <a:cs typeface="DIN Condensed Bol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all" i="0" spc="0" strike="noStrike" sz="2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