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/>
          <p:nvPr>
            <p:ph type="pic" sz="half" idx="13"/>
          </p:nvPr>
        </p:nvSpPr>
        <p:spPr>
          <a:xfrm>
            <a:off x="5463161" y="-90805"/>
            <a:ext cx="8585201" cy="50438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Image"/>
          <p:cNvSpPr/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pPr>
          </a:p>
        </p:txBody>
      </p:sp>
      <p:sp>
        <p:nvSpPr>
          <p:cNvPr id="122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3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4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3" name="Image"/>
          <p:cNvSpPr/>
          <p:nvPr>
            <p:ph type="pic" idx="14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Image"/>
          <p:cNvSpPr/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2" name="Image"/>
          <p:cNvSpPr/>
          <p:nvPr>
            <p:ph type="pic" idx="14"/>
          </p:nvPr>
        </p:nvSpPr>
        <p:spPr>
          <a:xfrm>
            <a:off x="6665377" y="1219200"/>
            <a:ext cx="7445457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mmunication and the Teen Brai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pPr/>
            <a:r>
              <a:t>Communication and the Teen Brain</a:t>
            </a:r>
          </a:p>
        </p:txBody>
      </p:sp>
      <p:sp>
        <p:nvSpPr>
          <p:cNvPr id="167" name="Garron Griffitts, LCSW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Garron Griffitts, LCSW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211" name="What parents can 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What parents can do</a:t>
            </a:r>
          </a:p>
        </p:txBody>
      </p:sp>
      <p:sp>
        <p:nvSpPr>
          <p:cNvPr id="212" name="Keep Calm - Model effective communication skil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Keep Calm - Model effective communication skills</a:t>
            </a:r>
          </a:p>
          <a:p>
            <a:pPr/>
            <a:r>
              <a:t>Clearly state your feelings</a:t>
            </a:r>
          </a:p>
          <a:p>
            <a:pPr/>
            <a:r>
              <a:t>Educate teen on their own brain (Not during an argument)</a:t>
            </a:r>
          </a:p>
          <a:p>
            <a:pPr/>
            <a:r>
              <a:t>When you slip, apologize</a:t>
            </a:r>
          </a:p>
          <a:p>
            <a:pPr/>
            <a:r>
              <a:t>Listen, Listen, Listen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2" grpId="2"/>
      <p:bldP build="whole" bldLvl="1" animBg="1" rev="0" advAuto="0" spid="2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215" name="What parents can 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What parents can do</a:t>
            </a:r>
          </a:p>
        </p:txBody>
      </p:sp>
      <p:sp>
        <p:nvSpPr>
          <p:cNvPr id="216" name="Let them know you understand where they are coming from - Never say you understand what they are going through - YOU PROBABLY DON’T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 them know you understand where they are coming from - Never say you understand what they are going through - YOU PROBABLY DON’T! </a:t>
            </a:r>
          </a:p>
          <a:p>
            <a:pPr/>
            <a:r>
              <a:t>Validate their thoughts and emotions</a:t>
            </a:r>
          </a:p>
          <a:p>
            <a:pPr/>
            <a:r>
              <a:t>Expect and tolerate a little attitude</a:t>
            </a:r>
          </a:p>
          <a:p>
            <a:pPr/>
            <a:r>
              <a:t>Walk away or let them walk away if necessary</a:t>
            </a:r>
          </a:p>
          <a:p>
            <a:pPr/>
            <a:r>
              <a:t>Assure them that you love them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1"/>
      <p:bldP build="p" bldLvl="5" animBg="1" rev="0" advAuto="0" spid="21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170" name="A great resource for all parents of Teens!"/>
          <p:cNvSpPr txBox="1"/>
          <p:nvPr>
            <p:ph type="title"/>
          </p:nvPr>
        </p:nvSpPr>
        <p:spPr>
          <a:xfrm>
            <a:off x="406400" y="1536700"/>
            <a:ext cx="10022880" cy="675923"/>
          </a:xfrm>
          <a:prstGeom prst="rect">
            <a:avLst/>
          </a:prstGeom>
        </p:spPr>
        <p:txBody>
          <a:bodyPr/>
          <a:lstStyle>
            <a:lvl1pPr defTabSz="426466">
              <a:spcBef>
                <a:spcPts val="2000"/>
              </a:spcBef>
              <a:defRPr sz="4380"/>
            </a:lvl1pPr>
          </a:lstStyle>
          <a:p>
            <a:pPr/>
            <a:r>
              <a:t>A great resource for all parents of Teens! </a:t>
            </a:r>
          </a:p>
        </p:txBody>
      </p:sp>
      <p:pic>
        <p:nvPicPr>
          <p:cNvPr id="171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0694" y="2882900"/>
            <a:ext cx="3403412" cy="51668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174" name="Parent Survival Kit"/>
          <p:cNvSpPr txBox="1"/>
          <p:nvPr>
            <p:ph type="title"/>
          </p:nvPr>
        </p:nvSpPr>
        <p:spPr>
          <a:xfrm>
            <a:off x="406400" y="134620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Parent Survival Kit</a:t>
            </a:r>
          </a:p>
        </p:txBody>
      </p:sp>
      <p:sp>
        <p:nvSpPr>
          <p:cNvPr id="175" name="I am a good listener.…"/>
          <p:cNvSpPr txBox="1"/>
          <p:nvPr>
            <p:ph type="body" idx="1"/>
          </p:nvPr>
        </p:nvSpPr>
        <p:spPr>
          <a:xfrm>
            <a:off x="609600" y="2410177"/>
            <a:ext cx="12192000" cy="6108701"/>
          </a:xfrm>
          <a:prstGeom prst="rect">
            <a:avLst/>
          </a:prstGeom>
        </p:spPr>
        <p:txBody>
          <a:bodyPr/>
          <a:lstStyle/>
          <a:p>
            <a:pPr/>
            <a:r>
              <a:t>I am a good listener. </a:t>
            </a:r>
          </a:p>
          <a:p>
            <a:pPr/>
            <a:r>
              <a:t>I can tolerate some adolescent “attitude.”</a:t>
            </a:r>
          </a:p>
          <a:p>
            <a:pPr/>
            <a:r>
              <a:t>I am able to avoid power struggles with my teenager. </a:t>
            </a:r>
          </a:p>
          <a:p>
            <a:pPr/>
            <a:r>
              <a:t>I am able to remain calm even when my teen doesn’t. </a:t>
            </a:r>
          </a:p>
          <a:p>
            <a:pPr/>
            <a:r>
              <a:t>I understand the brain’s role in teen communication.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  <p:bldP build="p" bldLvl="5" animBg="1" rev="0" advAuto="0" spid="175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178" name="Parent Survival K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Parent Survival Kit</a:t>
            </a:r>
          </a:p>
        </p:txBody>
      </p:sp>
      <p:sp>
        <p:nvSpPr>
          <p:cNvPr id="179" name="I can avoid generalizations when talking to my tee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5609" indent="-435609" defTabSz="572516">
              <a:spcBef>
                <a:spcPts val="2700"/>
              </a:spcBef>
              <a:defRPr sz="3332"/>
            </a:pPr>
            <a:r>
              <a:t>I can avoid generalizations when talking to my teen.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When communication becomes tense I can stay focused on one issue at a time.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I never engage in name-calling or put-downs when talking to my teenager.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I never swear or use foul language toward my teen or other people.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I do not accept foul or abusive language from my teen.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3 Major challenges Teens have with communicatio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 Major challenges Teens have with communication</a:t>
            </a:r>
          </a:p>
        </p:txBody>
      </p:sp>
      <p:sp>
        <p:nvSpPr>
          <p:cNvPr id="182" name="Limbic System in full for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Limbic System in full force</a:t>
            </a:r>
          </a:p>
        </p:txBody>
      </p:sp>
      <p:sp>
        <p:nvSpPr>
          <p:cNvPr id="183" name="The amygdala reacts first and asks questions later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The amygdala reacts first and asks questions later</a:t>
            </a:r>
          </a:p>
        </p:txBody>
      </p:sp>
      <p:pic>
        <p:nvPicPr>
          <p:cNvPr id="184" name="Shape 95" descr="Shape 9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12225" y="2749100"/>
            <a:ext cx="4285951" cy="23929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s.jpeg" descr="images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73181" y="5952430"/>
            <a:ext cx="4364039" cy="31007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3 Major challenges Teens have with communicatio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 Major challenges Teens have with communication</a:t>
            </a:r>
          </a:p>
        </p:txBody>
      </p:sp>
      <p:sp>
        <p:nvSpPr>
          <p:cNvPr id="188" name="Misread emo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Misread emotions</a:t>
            </a:r>
          </a:p>
        </p:txBody>
      </p:sp>
      <p:sp>
        <p:nvSpPr>
          <p:cNvPr id="189" name="Teens use the amygdala of the brain to read emotions -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Teens use the amygdala of the brain to read emotions - </a:t>
            </a:r>
          </a:p>
          <a:p>
            <a:pPr/>
            <a:r>
              <a:t>This is where fear and anger originate</a:t>
            </a:r>
          </a:p>
          <a:p>
            <a:pPr/>
          </a:p>
          <a:p>
            <a:pPr/>
            <a:r>
              <a:t>While adults use the PFC </a:t>
            </a:r>
          </a:p>
          <a:p>
            <a:pPr/>
            <a:r>
              <a:t>This is the rational part of the brain</a:t>
            </a:r>
          </a:p>
        </p:txBody>
      </p:sp>
      <p:pic>
        <p:nvPicPr>
          <p:cNvPr id="190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8861" y="2124025"/>
            <a:ext cx="5562037" cy="291080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Anger"/>
          <p:cNvSpPr txBox="1"/>
          <p:nvPr/>
        </p:nvSpPr>
        <p:spPr>
          <a:xfrm>
            <a:off x="8581897" y="6152726"/>
            <a:ext cx="1878318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/>
            <a:r>
              <a:t>Anger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3 Major challenges Teens have with communicatio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 Major challenges Teens have with communication</a:t>
            </a:r>
          </a:p>
        </p:txBody>
      </p:sp>
      <p:sp>
        <p:nvSpPr>
          <p:cNvPr id="194" name="Brakes are on back ord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Brakes are on back order</a:t>
            </a:r>
          </a:p>
        </p:txBody>
      </p:sp>
      <p:sp>
        <p:nvSpPr>
          <p:cNvPr id="195" name="The Prefrontal Cortex is not opener business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The Prefrontal Cortex is not opener business</a:t>
            </a:r>
          </a:p>
        </p:txBody>
      </p:sp>
      <p:pic>
        <p:nvPicPr>
          <p:cNvPr id="196" name="image4.png" descr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33050" y="4978356"/>
            <a:ext cx="6697632" cy="40515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Misinterpretation"/>
          <p:cNvSpPr txBox="1"/>
          <p:nvPr/>
        </p:nvSpPr>
        <p:spPr>
          <a:xfrm>
            <a:off x="4806823" y="4546600"/>
            <a:ext cx="371902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Misinterpretation </a:t>
            </a:r>
          </a:p>
        </p:txBody>
      </p:sp>
      <p:sp>
        <p:nvSpPr>
          <p:cNvPr id="199" name="+"/>
          <p:cNvSpPr txBox="1"/>
          <p:nvPr/>
        </p:nvSpPr>
        <p:spPr>
          <a:xfrm>
            <a:off x="4111497" y="4546600"/>
            <a:ext cx="384964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+</a:t>
            </a:r>
          </a:p>
        </p:txBody>
      </p:sp>
      <p:sp>
        <p:nvSpPr>
          <p:cNvPr id="200" name="Gut Response"/>
          <p:cNvSpPr txBox="1"/>
          <p:nvPr/>
        </p:nvSpPr>
        <p:spPr>
          <a:xfrm>
            <a:off x="989418" y="4546600"/>
            <a:ext cx="2811717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Gut Response</a:t>
            </a:r>
          </a:p>
        </p:txBody>
      </p:sp>
      <p:sp>
        <p:nvSpPr>
          <p:cNvPr id="201" name="+"/>
          <p:cNvSpPr txBox="1"/>
          <p:nvPr/>
        </p:nvSpPr>
        <p:spPr>
          <a:xfrm>
            <a:off x="8261749" y="4546600"/>
            <a:ext cx="384964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+</a:t>
            </a:r>
          </a:p>
        </p:txBody>
      </p:sp>
      <p:sp>
        <p:nvSpPr>
          <p:cNvPr id="202" name="Lousy Brakes"/>
          <p:cNvSpPr txBox="1"/>
          <p:nvPr/>
        </p:nvSpPr>
        <p:spPr>
          <a:xfrm>
            <a:off x="9201022" y="4546600"/>
            <a:ext cx="2811718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Lousy Brakes</a:t>
            </a:r>
          </a:p>
        </p:txBody>
      </p:sp>
      <p:sp>
        <p:nvSpPr>
          <p:cNvPr id="203" name="Poor Communication"/>
          <p:cNvSpPr txBox="1"/>
          <p:nvPr/>
        </p:nvSpPr>
        <p:spPr>
          <a:xfrm>
            <a:off x="4427971" y="6210300"/>
            <a:ext cx="4148858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Poor Communication</a:t>
            </a:r>
          </a:p>
        </p:txBody>
      </p:sp>
      <p:sp>
        <p:nvSpPr>
          <p:cNvPr id="204" name="="/>
          <p:cNvSpPr txBox="1"/>
          <p:nvPr/>
        </p:nvSpPr>
        <p:spPr>
          <a:xfrm>
            <a:off x="3412997" y="6210300"/>
            <a:ext cx="384964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=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4"/>
      <p:bldP build="whole" bldLvl="1" animBg="1" rev="0" advAuto="0" spid="200" grpId="3"/>
      <p:bldP build="whole" bldLvl="1" animBg="1" rev="0" advAuto="0" spid="204" grpId="6"/>
      <p:bldP build="whole" bldLvl="1" animBg="1" rev="0" advAuto="0" spid="199" grpId="2"/>
      <p:bldP build="whole" bldLvl="1" animBg="1" rev="0" advAuto="0" spid="203" grpId="7"/>
      <p:bldP build="whole" bldLvl="1" animBg="1" rev="0" advAuto="0" spid="198" grpId="1"/>
      <p:bldP build="whole" bldLvl="1" animBg="1" rev="0" advAuto="0" spid="202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ommunication and the Teen Brain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and the Teen Brain</a:t>
            </a:r>
          </a:p>
        </p:txBody>
      </p:sp>
      <p:sp>
        <p:nvSpPr>
          <p:cNvPr id="207" name="STRONG DON’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STRONG DON’TS</a:t>
            </a:r>
          </a:p>
        </p:txBody>
      </p:sp>
      <p:sp>
        <p:nvSpPr>
          <p:cNvPr id="208" name="Don’t swear or use abusive langu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Don’t swear or use abusive language</a:t>
            </a:r>
          </a:p>
          <a:p>
            <a:pPr/>
            <a:r>
              <a:t>Don’t accept swearing or abusive language from them</a:t>
            </a:r>
          </a:p>
          <a:p>
            <a:pPr/>
            <a:r>
              <a:t>Don’t get caught up in a yelling match</a:t>
            </a:r>
          </a:p>
          <a:p>
            <a:pPr/>
            <a:r>
              <a:t>Don’t name call, criticize or put down</a:t>
            </a:r>
          </a:p>
          <a:p>
            <a:pPr/>
            <a:r>
              <a:t>Don’t leave conflict unresolved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7" grpId="1"/>
      <p:bldP build="p" bldLvl="5" animBg="1" rev="0" advAuto="0" spid="208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